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gradFill flip="none" rotWithShape="1">
          <a:gsLst>
            <a:gs pos="0">
              <a:srgbClr val="BAE2F4"/>
            </a:gs>
            <a:gs pos="96516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_512.png"/>
          <p:cNvPicPr>
            <a:picLocks noChangeAspect="1"/>
          </p:cNvPicPr>
          <p:nvPr/>
        </p:nvPicPr>
        <p:blipFill>
          <a:blip r:embed="rId2">
            <a:alphaModFix amt="14997"/>
            <a:extLst/>
          </a:blip>
          <a:stretch>
            <a:fillRect/>
          </a:stretch>
        </p:blipFill>
        <p:spPr>
          <a:xfrm>
            <a:off x="900906" y="-1671043"/>
            <a:ext cx="11202949" cy="1309568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gradFill flip="none" rotWithShape="1">
          <a:gsLst>
            <a:gs pos="0">
              <a:srgbClr val="8DBBEA"/>
            </a:gs>
            <a:gs pos="40709">
              <a:srgbClr val="BAE2F4"/>
            </a:gs>
            <a:gs pos="96516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_512.png"/>
          <p:cNvPicPr>
            <a:picLocks noChangeAspect="1"/>
          </p:cNvPicPr>
          <p:nvPr/>
        </p:nvPicPr>
        <p:blipFill>
          <a:blip r:embed="rId2">
            <a:alphaModFix amt="14997"/>
            <a:extLst/>
          </a:blip>
          <a:stretch>
            <a:fillRect/>
          </a:stretch>
        </p:blipFill>
        <p:spPr>
          <a:xfrm>
            <a:off x="900906" y="-1671043"/>
            <a:ext cx="11202949" cy="1309568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56169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ubTitle" sz="quarter" idx="1"/>
          </p:nvPr>
        </p:nvSpPr>
        <p:spPr>
          <a:xfrm>
            <a:off x="1270000" y="54102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Overview Presentation</a:t>
            </a:r>
          </a:p>
        </p:txBody>
      </p:sp>
      <p:pic>
        <p:nvPicPr>
          <p:cNvPr id="131" name="sh_txt_20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814" y="2923502"/>
            <a:ext cx="10899472" cy="219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33" name="Shape 133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2030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91765" y="1895333"/>
            <a:ext cx="8227409" cy="665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Computer infrastructure is the backbone of every business today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Technicians need tools to anticipate problems, apply fixes on demand, manage maintenance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Issues resolved quickly mean productivity and efficiency gains, happier employees</a:t>
            </a:r>
          </a:p>
          <a:p>
            <a:pPr algn="l"/>
          </a:p>
        </p:txBody>
      </p:sp>
      <p:pic>
        <p:nvPicPr>
          <p:cNvPr id="136" name="iPhone-5S-3-colo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7797" y="2662849"/>
            <a:ext cx="2735438" cy="475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9819.png"/>
          <p:cNvPicPr>
            <a:picLocks noChangeAspect="1"/>
          </p:cNvPicPr>
          <p:nvPr/>
        </p:nvPicPr>
        <p:blipFill>
          <a:blip r:embed="rId3">
            <a:extLst/>
          </a:blip>
          <a:srcRect l="0" t="645" r="0" b="649"/>
          <a:stretch>
            <a:fillRect/>
          </a:stretch>
        </p:blipFill>
        <p:spPr>
          <a:xfrm>
            <a:off x="10474290" y="3271472"/>
            <a:ext cx="1771623" cy="3110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8" fill="norm" stroke="1" extrusionOk="0">
                <a:moveTo>
                  <a:pt x="237" y="0"/>
                </a:moveTo>
                <a:cubicBezTo>
                  <a:pt x="168" y="0"/>
                  <a:pt x="133" y="-1"/>
                  <a:pt x="97" y="6"/>
                </a:cubicBezTo>
                <a:cubicBezTo>
                  <a:pt x="57" y="14"/>
                  <a:pt x="24" y="32"/>
                  <a:pt x="10" y="55"/>
                </a:cubicBezTo>
                <a:cubicBezTo>
                  <a:pt x="-2" y="76"/>
                  <a:pt x="0" y="96"/>
                  <a:pt x="0" y="135"/>
                </a:cubicBezTo>
                <a:lnTo>
                  <a:pt x="0" y="21463"/>
                </a:lnTo>
                <a:cubicBezTo>
                  <a:pt x="0" y="21502"/>
                  <a:pt x="-2" y="21522"/>
                  <a:pt x="10" y="21543"/>
                </a:cubicBezTo>
                <a:cubicBezTo>
                  <a:pt x="24" y="21566"/>
                  <a:pt x="57" y="21584"/>
                  <a:pt x="97" y="21592"/>
                </a:cubicBezTo>
                <a:cubicBezTo>
                  <a:pt x="133" y="21599"/>
                  <a:pt x="169" y="21598"/>
                  <a:pt x="237" y="21598"/>
                </a:cubicBezTo>
                <a:lnTo>
                  <a:pt x="21359" y="21598"/>
                </a:lnTo>
                <a:cubicBezTo>
                  <a:pt x="21428" y="21598"/>
                  <a:pt x="21463" y="21599"/>
                  <a:pt x="21499" y="21592"/>
                </a:cubicBezTo>
                <a:cubicBezTo>
                  <a:pt x="21539" y="21584"/>
                  <a:pt x="21572" y="21566"/>
                  <a:pt x="21586" y="21543"/>
                </a:cubicBezTo>
                <a:cubicBezTo>
                  <a:pt x="21598" y="21522"/>
                  <a:pt x="21596" y="21502"/>
                  <a:pt x="21596" y="21463"/>
                </a:cubicBezTo>
                <a:lnTo>
                  <a:pt x="21596" y="135"/>
                </a:lnTo>
                <a:cubicBezTo>
                  <a:pt x="21596" y="96"/>
                  <a:pt x="21598" y="76"/>
                  <a:pt x="21586" y="55"/>
                </a:cubicBezTo>
                <a:cubicBezTo>
                  <a:pt x="21572" y="32"/>
                  <a:pt x="21539" y="14"/>
                  <a:pt x="21499" y="6"/>
                </a:cubicBezTo>
                <a:cubicBezTo>
                  <a:pt x="21463" y="-1"/>
                  <a:pt x="21427" y="0"/>
                  <a:pt x="21359" y="0"/>
                </a:cubicBezTo>
                <a:lnTo>
                  <a:pt x="23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8" name="Shape 138"/>
          <p:cNvSpPr/>
          <p:nvPr>
            <p:ph type="body" sz="quarter" idx="1"/>
          </p:nvPr>
        </p:nvSpPr>
        <p:spPr>
          <a:xfrm>
            <a:off x="1270000" y="381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Critical Systems</a:t>
            </a:r>
          </a:p>
        </p:txBody>
      </p:sp>
      <p:sp>
        <p:nvSpPr>
          <p:cNvPr id="139" name="Shape 139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40" name="Shape 140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4487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ckbook-Air11.png"/>
          <p:cNvPicPr>
            <a:picLocks noChangeAspect="1"/>
          </p:cNvPicPr>
          <p:nvPr/>
        </p:nvPicPr>
        <p:blipFill>
          <a:blip r:embed="rId2">
            <a:extLst/>
          </a:blip>
          <a:srcRect l="0" t="0" r="29971" b="0"/>
          <a:stretch>
            <a:fillRect/>
          </a:stretch>
        </p:blipFill>
        <p:spPr>
          <a:xfrm>
            <a:off x="8333406" y="2906910"/>
            <a:ext cx="4681232" cy="393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17-04-06 at 13.56.30.jpg"/>
          <p:cNvPicPr>
            <a:picLocks noChangeAspect="1"/>
          </p:cNvPicPr>
          <p:nvPr/>
        </p:nvPicPr>
        <p:blipFill>
          <a:blip r:embed="rId3">
            <a:extLst/>
          </a:blip>
          <a:srcRect l="13910" t="0" r="13908" b="0"/>
          <a:stretch>
            <a:fillRect/>
          </a:stretch>
        </p:blipFill>
        <p:spPr>
          <a:xfrm>
            <a:off x="9235709" y="3188137"/>
            <a:ext cx="3784204" cy="3065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" y="0"/>
                </a:moveTo>
                <a:cubicBezTo>
                  <a:pt x="117" y="0"/>
                  <a:pt x="93" y="1"/>
                  <a:pt x="68" y="11"/>
                </a:cubicBezTo>
                <a:cubicBezTo>
                  <a:pt x="40" y="24"/>
                  <a:pt x="19" y="50"/>
                  <a:pt x="9" y="84"/>
                </a:cubicBezTo>
                <a:cubicBezTo>
                  <a:pt x="1" y="115"/>
                  <a:pt x="0" y="143"/>
                  <a:pt x="0" y="201"/>
                </a:cubicBezTo>
                <a:lnTo>
                  <a:pt x="0" y="21396"/>
                </a:lnTo>
                <a:cubicBezTo>
                  <a:pt x="0" y="21455"/>
                  <a:pt x="1" y="21485"/>
                  <a:pt x="9" y="21516"/>
                </a:cubicBezTo>
                <a:cubicBezTo>
                  <a:pt x="19" y="21550"/>
                  <a:pt x="40" y="21576"/>
                  <a:pt x="68" y="21589"/>
                </a:cubicBezTo>
                <a:cubicBezTo>
                  <a:pt x="93" y="21599"/>
                  <a:pt x="116" y="21600"/>
                  <a:pt x="163" y="21600"/>
                </a:cubicBezTo>
                <a:lnTo>
                  <a:pt x="21435" y="21600"/>
                </a:lnTo>
                <a:cubicBezTo>
                  <a:pt x="21482" y="21600"/>
                  <a:pt x="21507" y="21599"/>
                  <a:pt x="21532" y="21589"/>
                </a:cubicBezTo>
                <a:cubicBezTo>
                  <a:pt x="21560" y="21576"/>
                  <a:pt x="21581" y="21550"/>
                  <a:pt x="21591" y="21516"/>
                </a:cubicBezTo>
                <a:cubicBezTo>
                  <a:pt x="21599" y="21485"/>
                  <a:pt x="21600" y="21454"/>
                  <a:pt x="21600" y="21396"/>
                </a:cubicBezTo>
                <a:lnTo>
                  <a:pt x="21600" y="204"/>
                </a:lnTo>
                <a:cubicBezTo>
                  <a:pt x="21600" y="145"/>
                  <a:pt x="21599" y="115"/>
                  <a:pt x="21591" y="84"/>
                </a:cubicBezTo>
                <a:cubicBezTo>
                  <a:pt x="21581" y="50"/>
                  <a:pt x="21560" y="24"/>
                  <a:pt x="21532" y="11"/>
                </a:cubicBezTo>
                <a:cubicBezTo>
                  <a:pt x="21507" y="1"/>
                  <a:pt x="21482" y="0"/>
                  <a:pt x="21435" y="0"/>
                </a:cubicBezTo>
                <a:lnTo>
                  <a:pt x="16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491765" y="1895333"/>
            <a:ext cx="7711929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Maximise uptime for employees and management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Minimise downtime of critical systems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Reduce time to resolve issues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Streamline IT support department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Secure, internally managed remote access for employees and external contractors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1270000" y="381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SimpleHelp</a:t>
            </a:r>
          </a:p>
        </p:txBody>
      </p:sp>
      <p:sp>
        <p:nvSpPr>
          <p:cNvPr id="146" name="Shape 146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47" name="Shape 147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4487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ckbook-Air11.png"/>
          <p:cNvPicPr>
            <a:picLocks noChangeAspect="1"/>
          </p:cNvPicPr>
          <p:nvPr/>
        </p:nvPicPr>
        <p:blipFill>
          <a:blip r:embed="rId2">
            <a:extLst/>
          </a:blip>
          <a:srcRect l="0" t="0" r="29971" b="0"/>
          <a:stretch>
            <a:fillRect/>
          </a:stretch>
        </p:blipFill>
        <p:spPr>
          <a:xfrm>
            <a:off x="8333406" y="2906910"/>
            <a:ext cx="4681232" cy="393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in_access.png"/>
          <p:cNvPicPr>
            <a:picLocks noChangeAspect="1"/>
          </p:cNvPicPr>
          <p:nvPr/>
        </p:nvPicPr>
        <p:blipFill>
          <a:blip r:embed="rId3">
            <a:extLst/>
          </a:blip>
          <a:srcRect l="0" t="2272" r="0" b="2271"/>
          <a:stretch>
            <a:fillRect/>
          </a:stretch>
        </p:blipFill>
        <p:spPr>
          <a:xfrm>
            <a:off x="9235709" y="3188137"/>
            <a:ext cx="3784085" cy="3065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" y="0"/>
                </a:moveTo>
                <a:cubicBezTo>
                  <a:pt x="117" y="0"/>
                  <a:pt x="93" y="1"/>
                  <a:pt x="68" y="11"/>
                </a:cubicBezTo>
                <a:cubicBezTo>
                  <a:pt x="40" y="24"/>
                  <a:pt x="19" y="50"/>
                  <a:pt x="9" y="84"/>
                </a:cubicBezTo>
                <a:cubicBezTo>
                  <a:pt x="1" y="115"/>
                  <a:pt x="0" y="143"/>
                  <a:pt x="0" y="201"/>
                </a:cubicBezTo>
                <a:lnTo>
                  <a:pt x="0" y="21396"/>
                </a:lnTo>
                <a:cubicBezTo>
                  <a:pt x="0" y="21455"/>
                  <a:pt x="1" y="21485"/>
                  <a:pt x="9" y="21516"/>
                </a:cubicBezTo>
                <a:cubicBezTo>
                  <a:pt x="19" y="21550"/>
                  <a:pt x="40" y="21576"/>
                  <a:pt x="68" y="21589"/>
                </a:cubicBezTo>
                <a:cubicBezTo>
                  <a:pt x="93" y="21599"/>
                  <a:pt x="116" y="21600"/>
                  <a:pt x="163" y="21600"/>
                </a:cubicBezTo>
                <a:lnTo>
                  <a:pt x="21435" y="21600"/>
                </a:lnTo>
                <a:cubicBezTo>
                  <a:pt x="21482" y="21600"/>
                  <a:pt x="21507" y="21599"/>
                  <a:pt x="21532" y="21589"/>
                </a:cubicBezTo>
                <a:cubicBezTo>
                  <a:pt x="21560" y="21576"/>
                  <a:pt x="21581" y="21550"/>
                  <a:pt x="21591" y="21516"/>
                </a:cubicBezTo>
                <a:cubicBezTo>
                  <a:pt x="21599" y="21485"/>
                  <a:pt x="21600" y="21454"/>
                  <a:pt x="21600" y="21396"/>
                </a:cubicBezTo>
                <a:lnTo>
                  <a:pt x="21600" y="204"/>
                </a:lnTo>
                <a:cubicBezTo>
                  <a:pt x="21600" y="145"/>
                  <a:pt x="21599" y="115"/>
                  <a:pt x="21591" y="84"/>
                </a:cubicBezTo>
                <a:cubicBezTo>
                  <a:pt x="21581" y="50"/>
                  <a:pt x="21560" y="24"/>
                  <a:pt x="21532" y="11"/>
                </a:cubicBezTo>
                <a:cubicBezTo>
                  <a:pt x="21507" y="1"/>
                  <a:pt x="21482" y="0"/>
                  <a:pt x="21435" y="0"/>
                </a:cubicBezTo>
                <a:lnTo>
                  <a:pt x="165" y="0"/>
                </a:lnTo>
                <a:lnTo>
                  <a:pt x="16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491765" y="1892300"/>
            <a:ext cx="7576656" cy="774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Users can easily request help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Technicians are notified, can prioritise virtual queues of users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Pertinent information is automatically gathered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Technicians can take control of the computer, chat with the user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Fewer physical visits, faster resolutions</a:t>
            </a:r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1270000" y="381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Remote Support</a:t>
            </a:r>
          </a:p>
        </p:txBody>
      </p:sp>
      <p:sp>
        <p:nvSpPr>
          <p:cNvPr id="153" name="Shape 153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54" name="Shape 154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4487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ackbook-Air11.png"/>
          <p:cNvPicPr>
            <a:picLocks noChangeAspect="1"/>
          </p:cNvPicPr>
          <p:nvPr/>
        </p:nvPicPr>
        <p:blipFill>
          <a:blip r:embed="rId2">
            <a:extLst/>
          </a:blip>
          <a:srcRect l="0" t="0" r="29971" b="0"/>
          <a:stretch>
            <a:fillRect/>
          </a:stretch>
        </p:blipFill>
        <p:spPr>
          <a:xfrm>
            <a:off x="8333406" y="2906910"/>
            <a:ext cx="4681232" cy="393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 Shot 2017-04-06 at 01.41.33.jpg"/>
          <p:cNvPicPr>
            <a:picLocks noChangeAspect="1"/>
          </p:cNvPicPr>
          <p:nvPr/>
        </p:nvPicPr>
        <p:blipFill>
          <a:blip r:embed="rId3">
            <a:extLst/>
          </a:blip>
          <a:srcRect l="1156" t="0" r="1153" b="0"/>
          <a:stretch>
            <a:fillRect/>
          </a:stretch>
        </p:blipFill>
        <p:spPr>
          <a:xfrm>
            <a:off x="9235709" y="3188137"/>
            <a:ext cx="3784204" cy="3065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" y="0"/>
                </a:moveTo>
                <a:cubicBezTo>
                  <a:pt x="117" y="0"/>
                  <a:pt x="93" y="1"/>
                  <a:pt x="68" y="11"/>
                </a:cubicBezTo>
                <a:cubicBezTo>
                  <a:pt x="40" y="24"/>
                  <a:pt x="19" y="50"/>
                  <a:pt x="9" y="84"/>
                </a:cubicBezTo>
                <a:cubicBezTo>
                  <a:pt x="1" y="115"/>
                  <a:pt x="0" y="143"/>
                  <a:pt x="0" y="201"/>
                </a:cubicBezTo>
                <a:lnTo>
                  <a:pt x="0" y="21396"/>
                </a:lnTo>
                <a:cubicBezTo>
                  <a:pt x="0" y="21455"/>
                  <a:pt x="1" y="21485"/>
                  <a:pt x="9" y="21516"/>
                </a:cubicBezTo>
                <a:cubicBezTo>
                  <a:pt x="19" y="21550"/>
                  <a:pt x="40" y="21576"/>
                  <a:pt x="68" y="21589"/>
                </a:cubicBezTo>
                <a:cubicBezTo>
                  <a:pt x="93" y="21599"/>
                  <a:pt x="116" y="21600"/>
                  <a:pt x="163" y="21600"/>
                </a:cubicBezTo>
                <a:lnTo>
                  <a:pt x="21435" y="21600"/>
                </a:lnTo>
                <a:cubicBezTo>
                  <a:pt x="21482" y="21600"/>
                  <a:pt x="21507" y="21599"/>
                  <a:pt x="21532" y="21589"/>
                </a:cubicBezTo>
                <a:cubicBezTo>
                  <a:pt x="21560" y="21576"/>
                  <a:pt x="21581" y="21550"/>
                  <a:pt x="21591" y="21516"/>
                </a:cubicBezTo>
                <a:cubicBezTo>
                  <a:pt x="21599" y="21485"/>
                  <a:pt x="21600" y="21454"/>
                  <a:pt x="21600" y="21396"/>
                </a:cubicBezTo>
                <a:lnTo>
                  <a:pt x="21600" y="204"/>
                </a:lnTo>
                <a:cubicBezTo>
                  <a:pt x="21600" y="145"/>
                  <a:pt x="21599" y="115"/>
                  <a:pt x="21591" y="84"/>
                </a:cubicBezTo>
                <a:cubicBezTo>
                  <a:pt x="21581" y="50"/>
                  <a:pt x="21560" y="24"/>
                  <a:pt x="21532" y="11"/>
                </a:cubicBezTo>
                <a:cubicBezTo>
                  <a:pt x="21507" y="1"/>
                  <a:pt x="21482" y="0"/>
                  <a:pt x="21435" y="0"/>
                </a:cubicBezTo>
                <a:lnTo>
                  <a:pt x="16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491765" y="1892300"/>
            <a:ext cx="7576656" cy="774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Can be installed from within support sessions or en-masse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Technicians can access machines unattended to apply fixes, maintenance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Live monitoring allows Technicians to diagnose problems at a glance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Users, contractors can be given secure, simplified remote access</a:t>
            </a:r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1270000" y="381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Remote Access</a:t>
            </a:r>
          </a:p>
        </p:txBody>
      </p:sp>
      <p:sp>
        <p:nvSpPr>
          <p:cNvPr id="160" name="Shape 160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61" name="Shape 161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4487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ackbook-Air11.png"/>
          <p:cNvPicPr>
            <a:picLocks noChangeAspect="1"/>
          </p:cNvPicPr>
          <p:nvPr/>
        </p:nvPicPr>
        <p:blipFill>
          <a:blip r:embed="rId2">
            <a:extLst/>
          </a:blip>
          <a:srcRect l="0" t="0" r="29971" b="0"/>
          <a:stretch>
            <a:fillRect/>
          </a:stretch>
        </p:blipFill>
        <p:spPr>
          <a:xfrm>
            <a:off x="8333406" y="2906910"/>
            <a:ext cx="4681232" cy="393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 Shot 2017-04-06 at 01.29.26.jpg"/>
          <p:cNvPicPr>
            <a:picLocks noChangeAspect="1"/>
          </p:cNvPicPr>
          <p:nvPr/>
        </p:nvPicPr>
        <p:blipFill>
          <a:blip r:embed="rId3">
            <a:extLst/>
          </a:blip>
          <a:srcRect l="1116" t="0" r="1113" b="0"/>
          <a:stretch>
            <a:fillRect/>
          </a:stretch>
        </p:blipFill>
        <p:spPr>
          <a:xfrm>
            <a:off x="9235709" y="3188137"/>
            <a:ext cx="3784204" cy="3065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" y="0"/>
                </a:moveTo>
                <a:cubicBezTo>
                  <a:pt x="117" y="0"/>
                  <a:pt x="93" y="1"/>
                  <a:pt x="68" y="11"/>
                </a:cubicBezTo>
                <a:cubicBezTo>
                  <a:pt x="40" y="24"/>
                  <a:pt x="19" y="50"/>
                  <a:pt x="9" y="84"/>
                </a:cubicBezTo>
                <a:cubicBezTo>
                  <a:pt x="1" y="115"/>
                  <a:pt x="0" y="143"/>
                  <a:pt x="0" y="201"/>
                </a:cubicBezTo>
                <a:lnTo>
                  <a:pt x="0" y="21396"/>
                </a:lnTo>
                <a:cubicBezTo>
                  <a:pt x="0" y="21455"/>
                  <a:pt x="1" y="21485"/>
                  <a:pt x="9" y="21516"/>
                </a:cubicBezTo>
                <a:cubicBezTo>
                  <a:pt x="19" y="21550"/>
                  <a:pt x="40" y="21576"/>
                  <a:pt x="68" y="21589"/>
                </a:cubicBezTo>
                <a:cubicBezTo>
                  <a:pt x="93" y="21599"/>
                  <a:pt x="116" y="21600"/>
                  <a:pt x="163" y="21600"/>
                </a:cubicBezTo>
                <a:lnTo>
                  <a:pt x="21435" y="21600"/>
                </a:lnTo>
                <a:cubicBezTo>
                  <a:pt x="21482" y="21600"/>
                  <a:pt x="21507" y="21599"/>
                  <a:pt x="21532" y="21589"/>
                </a:cubicBezTo>
                <a:cubicBezTo>
                  <a:pt x="21560" y="21576"/>
                  <a:pt x="21581" y="21550"/>
                  <a:pt x="21591" y="21516"/>
                </a:cubicBezTo>
                <a:cubicBezTo>
                  <a:pt x="21599" y="21485"/>
                  <a:pt x="21600" y="21454"/>
                  <a:pt x="21600" y="21396"/>
                </a:cubicBezTo>
                <a:lnTo>
                  <a:pt x="21600" y="204"/>
                </a:lnTo>
                <a:cubicBezTo>
                  <a:pt x="21600" y="145"/>
                  <a:pt x="21599" y="115"/>
                  <a:pt x="21591" y="84"/>
                </a:cubicBezTo>
                <a:cubicBezTo>
                  <a:pt x="21581" y="50"/>
                  <a:pt x="21560" y="24"/>
                  <a:pt x="21532" y="11"/>
                </a:cubicBezTo>
                <a:cubicBezTo>
                  <a:pt x="21507" y="1"/>
                  <a:pt x="21482" y="0"/>
                  <a:pt x="21435" y="0"/>
                </a:cubicBezTo>
                <a:lnTo>
                  <a:pt x="16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491765" y="1892300"/>
            <a:ext cx="7576656" cy="774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Alerts provide constant, frequent checks over critical systems, frequent user issues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Flexible action system can notify technician, take remedial action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Issues are anticipated, resolved before they become a problem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Mass tools allow Technicians to perform maintenance, fixes across large groups of machines</a:t>
            </a:r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1270000" y="381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Remote Management</a:t>
            </a:r>
          </a:p>
        </p:txBody>
      </p:sp>
      <p:sp>
        <p:nvSpPr>
          <p:cNvPr id="167" name="Shape 167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68" name="Shape 168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4487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Mackbook-Air11.png"/>
          <p:cNvPicPr>
            <a:picLocks noChangeAspect="1"/>
          </p:cNvPicPr>
          <p:nvPr/>
        </p:nvPicPr>
        <p:blipFill>
          <a:blip r:embed="rId2">
            <a:extLst/>
          </a:blip>
          <a:srcRect l="0" t="0" r="29971" b="0"/>
          <a:stretch>
            <a:fillRect/>
          </a:stretch>
        </p:blipFill>
        <p:spPr>
          <a:xfrm>
            <a:off x="8333406" y="2906910"/>
            <a:ext cx="4681232" cy="393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reen Shot 2017-04-06 at 15.44.48.jpg"/>
          <p:cNvPicPr>
            <a:picLocks noChangeAspect="1"/>
          </p:cNvPicPr>
          <p:nvPr/>
        </p:nvPicPr>
        <p:blipFill>
          <a:blip r:embed="rId3">
            <a:extLst/>
          </a:blip>
          <a:srcRect l="1950" t="0" r="1947" b="0"/>
          <a:stretch>
            <a:fillRect/>
          </a:stretch>
        </p:blipFill>
        <p:spPr>
          <a:xfrm>
            <a:off x="9235709" y="3188137"/>
            <a:ext cx="3784204" cy="3065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" y="0"/>
                </a:moveTo>
                <a:cubicBezTo>
                  <a:pt x="117" y="0"/>
                  <a:pt x="93" y="1"/>
                  <a:pt x="68" y="11"/>
                </a:cubicBezTo>
                <a:cubicBezTo>
                  <a:pt x="40" y="24"/>
                  <a:pt x="19" y="50"/>
                  <a:pt x="9" y="84"/>
                </a:cubicBezTo>
                <a:cubicBezTo>
                  <a:pt x="1" y="115"/>
                  <a:pt x="0" y="143"/>
                  <a:pt x="0" y="201"/>
                </a:cubicBezTo>
                <a:lnTo>
                  <a:pt x="0" y="21396"/>
                </a:lnTo>
                <a:cubicBezTo>
                  <a:pt x="0" y="21455"/>
                  <a:pt x="1" y="21485"/>
                  <a:pt x="9" y="21516"/>
                </a:cubicBezTo>
                <a:cubicBezTo>
                  <a:pt x="19" y="21550"/>
                  <a:pt x="40" y="21576"/>
                  <a:pt x="68" y="21589"/>
                </a:cubicBezTo>
                <a:cubicBezTo>
                  <a:pt x="93" y="21599"/>
                  <a:pt x="116" y="21600"/>
                  <a:pt x="163" y="21600"/>
                </a:cubicBezTo>
                <a:lnTo>
                  <a:pt x="21435" y="21600"/>
                </a:lnTo>
                <a:cubicBezTo>
                  <a:pt x="21482" y="21600"/>
                  <a:pt x="21507" y="21599"/>
                  <a:pt x="21532" y="21589"/>
                </a:cubicBezTo>
                <a:cubicBezTo>
                  <a:pt x="21560" y="21576"/>
                  <a:pt x="21581" y="21550"/>
                  <a:pt x="21591" y="21516"/>
                </a:cubicBezTo>
                <a:cubicBezTo>
                  <a:pt x="21599" y="21485"/>
                  <a:pt x="21600" y="21454"/>
                  <a:pt x="21600" y="21396"/>
                </a:cubicBezTo>
                <a:lnTo>
                  <a:pt x="21600" y="204"/>
                </a:lnTo>
                <a:cubicBezTo>
                  <a:pt x="21600" y="145"/>
                  <a:pt x="21599" y="115"/>
                  <a:pt x="21591" y="84"/>
                </a:cubicBezTo>
                <a:cubicBezTo>
                  <a:pt x="21581" y="50"/>
                  <a:pt x="21560" y="24"/>
                  <a:pt x="21532" y="11"/>
                </a:cubicBezTo>
                <a:cubicBezTo>
                  <a:pt x="21507" y="1"/>
                  <a:pt x="21482" y="0"/>
                  <a:pt x="21435" y="0"/>
                </a:cubicBezTo>
                <a:lnTo>
                  <a:pt x="16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91765" y="1892300"/>
            <a:ext cx="7576656" cy="665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Integration with your existing systems, authentication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Updates happen on your schedule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In-house controls on access, permissions, sharing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All data flows only through your network</a:t>
            </a:r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1270000" y="381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Self Hosting Benefits</a:t>
            </a:r>
          </a:p>
        </p:txBody>
      </p:sp>
      <p:sp>
        <p:nvSpPr>
          <p:cNvPr id="174" name="Shape 174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75" name="Shape 175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4487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Mackbook-Air11.png"/>
          <p:cNvPicPr>
            <a:picLocks noChangeAspect="1"/>
          </p:cNvPicPr>
          <p:nvPr/>
        </p:nvPicPr>
        <p:blipFill>
          <a:blip r:embed="rId2">
            <a:extLst/>
          </a:blip>
          <a:srcRect l="0" t="0" r="29971" b="0"/>
          <a:stretch>
            <a:fillRect/>
          </a:stretch>
        </p:blipFill>
        <p:spPr>
          <a:xfrm>
            <a:off x="8333406" y="2906910"/>
            <a:ext cx="4681232" cy="393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creen Shot 2017-04-06 at 15.34.5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30193" y="3188137"/>
            <a:ext cx="3931404" cy="306357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491765" y="1892300"/>
            <a:ext cx="7576656" cy="720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High Availability Failover transfers live (support, customer, access) to a secondary or tertiary server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Clustering for large scale remote access deployments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LDAP/AD, RADIUS, Two Factor, TOTP, redundant auth servers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No additional costs for failover or clustering servers</a:t>
            </a:r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1270000" y="381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Enterprise</a:t>
            </a:r>
          </a:p>
        </p:txBody>
      </p:sp>
      <p:sp>
        <p:nvSpPr>
          <p:cNvPr id="181" name="Shape 181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82" name="Shape 182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BAE2F4"/>
            </a:gs>
            <a:gs pos="64487">
              <a:srgbClr val="EEF2F4"/>
            </a:gs>
          </a:gsLst>
          <a:lin ang="17304376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491765" y="2324100"/>
            <a:ext cx="7576656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UK based since 2007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4500+ SimpleHelp servers operational worldwide, proven in Enterprise</a:t>
            </a:r>
          </a:p>
          <a:p>
            <a:pPr marL="444500" indent="-444500" algn="l">
              <a:buSzPct val="75000"/>
              <a:buChar char="•"/>
            </a:pPr>
          </a:p>
          <a:p>
            <a:pPr marL="444500" indent="-444500" algn="l">
              <a:buSzPct val="75000"/>
              <a:buChar char="•"/>
            </a:pPr>
            <a:r>
              <a:t>Decades of developer experience with high performance scalable systems</a:t>
            </a:r>
          </a:p>
          <a:p>
            <a:pPr algn="l"/>
          </a:p>
          <a:p>
            <a:pPr marL="444500" indent="-444500" algn="l">
              <a:buSzPct val="75000"/>
              <a:buChar char="•"/>
            </a:pPr>
            <a:r>
              <a:t>Extended trials available on request</a:t>
            </a:r>
          </a:p>
          <a:p>
            <a:pPr algn="l"/>
          </a:p>
          <a:p>
            <a:pPr algn="l"/>
          </a:p>
        </p:txBody>
      </p:sp>
      <p:pic>
        <p:nvPicPr>
          <p:cNvPr id="185" name="sh_5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2177" y="2672528"/>
            <a:ext cx="3510624" cy="4103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h_txt_20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9360" y="196442"/>
            <a:ext cx="7646080" cy="15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5277010" y="9316928"/>
            <a:ext cx="23623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www.simple-help.com</a:t>
            </a:r>
          </a:p>
        </p:txBody>
      </p:sp>
      <p:sp>
        <p:nvSpPr>
          <p:cNvPr id="188" name="Shape 188"/>
          <p:cNvSpPr/>
          <p:nvPr/>
        </p:nvSpPr>
        <p:spPr>
          <a:xfrm>
            <a:off x="11160946" y="9316928"/>
            <a:ext cx="1795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© simplehelp ltd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